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2" r:id="rId4"/>
    <p:sldId id="282" r:id="rId5"/>
    <p:sldId id="317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274" r:id="rId24"/>
    <p:sldId id="29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5.jpeg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Xqvykv5vfEi1zpyF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MHRM Online lecture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D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r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7" cy="6858000"/>
          </a:xfrm>
        </p:spPr>
      </p:pic>
      <p:sp>
        <p:nvSpPr>
          <p:cNvPr id="3" name="TextBox 2"/>
          <p:cNvSpPr txBox="1"/>
          <p:nvPr/>
        </p:nvSpPr>
        <p:spPr>
          <a:xfrm>
            <a:off x="1447800" y="1295400"/>
            <a:ext cx="7010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bg1"/>
                </a:solidFill>
                <a:cs typeface="Aharoni" pitchFamily="2" charset="-79"/>
              </a:rPr>
              <a:t>2.</a:t>
            </a:r>
            <a:r>
              <a:rPr lang="en-US" sz="2800" b="1" u="sng" dirty="0" smtClean="0">
                <a:cs typeface="Aharoni" pitchFamily="2" charset="-79"/>
              </a:rPr>
              <a:t> </a:t>
            </a:r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Non personal presentation</a:t>
            </a: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non personal presentation of commercial message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basic objectives to convey advertising messages to the audience and induce them to purchase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advertising products/services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Salesmanship is personal form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-64168"/>
            <a:ext cx="9144000" cy="6922168"/>
          </a:xfrm>
        </p:spPr>
      </p:pic>
      <p:sp>
        <p:nvSpPr>
          <p:cNvPr id="3" name="TextBox 2"/>
          <p:cNvSpPr txBox="1"/>
          <p:nvPr/>
        </p:nvSpPr>
        <p:spPr>
          <a:xfrm>
            <a:off x="1447800" y="1295400"/>
            <a:ext cx="7010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cs typeface="Aharoni" pitchFamily="2" charset="-79"/>
              </a:rPr>
              <a:t> </a:t>
            </a:r>
            <a:r>
              <a:rPr lang="en-US" sz="2800" u="sng" dirty="0" smtClean="0">
                <a:solidFill>
                  <a:schemeClr val="bg1"/>
                </a:solidFill>
                <a:cs typeface="Aharoni" pitchFamily="2" charset="-79"/>
              </a:rPr>
              <a:t>3</a:t>
            </a:r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.Ideas, Goods and Services</a:t>
            </a:r>
          </a:p>
          <a:p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Goods 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Tangible things such as Mobile, Car, Soap, etc.</a:t>
            </a:r>
          </a:p>
          <a:p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Services 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Intangible Services such as Banking, Telecommunication, Insurance, etc.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Ideas:-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Pulse polio campaign, Blood donation, Save Girl child, Stay Safe &amp; Stay Home ---- Corona Awareness </a:t>
            </a: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6" cy="6858000"/>
          </a:xfrm>
        </p:spPr>
      </p:pic>
      <p:sp>
        <p:nvSpPr>
          <p:cNvPr id="4" name="TextBox 3"/>
          <p:cNvSpPr txBox="1"/>
          <p:nvPr/>
        </p:nvSpPr>
        <p:spPr>
          <a:xfrm>
            <a:off x="838200" y="1066800"/>
            <a:ext cx="792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 startAt="4"/>
            </a:pPr>
            <a:r>
              <a:rPr lang="en-US" sz="28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Indentified sponsors:-</a:t>
            </a:r>
          </a:p>
          <a:p>
            <a:pPr marL="514350" indent="-514350">
              <a:buFontTx/>
              <a:buAutoNum type="arabicPeriod" startAt="4"/>
            </a:pPr>
            <a:endParaRPr lang="en-US" sz="2800" b="1" u="sng" dirty="0" smtClean="0">
              <a:solidFill>
                <a:schemeClr val="bg1"/>
              </a:solidFill>
            </a:endParaRPr>
          </a:p>
          <a:p>
            <a:pPr marL="514350" indent="-514350"/>
            <a:r>
              <a:rPr lang="en-US" sz="2800" b="1" u="sng" dirty="0" smtClean="0">
                <a:solidFill>
                  <a:schemeClr val="bg1"/>
                </a:solidFill>
              </a:rPr>
              <a:t>For Example :- The  Owner/ Seller/ Manufacture/    </a:t>
            </a:r>
          </a:p>
          <a:p>
            <a:pPr marL="514350" indent="-514350"/>
            <a:r>
              <a:rPr lang="en-US" sz="2800" b="1" u="sng" dirty="0" smtClean="0">
                <a:solidFill>
                  <a:schemeClr val="bg1"/>
                </a:solidFill>
              </a:rPr>
              <a:t>  </a:t>
            </a:r>
            <a:r>
              <a:rPr lang="en-US" sz="2800" b="1" dirty="0" smtClean="0">
                <a:solidFill>
                  <a:schemeClr val="bg1"/>
                </a:solidFill>
              </a:rPr>
              <a:t>                          </a:t>
            </a:r>
            <a:r>
              <a:rPr lang="en-US" sz="2800" b="1" u="sng" dirty="0" smtClean="0">
                <a:solidFill>
                  <a:schemeClr val="bg1"/>
                </a:solidFill>
              </a:rPr>
              <a:t>Retailer/ </a:t>
            </a:r>
            <a:r>
              <a:rPr lang="en-US" sz="2800" b="1" u="sng" dirty="0" err="1" smtClean="0">
                <a:solidFill>
                  <a:schemeClr val="bg1"/>
                </a:solidFill>
              </a:rPr>
              <a:t>Govt.Orgn</a:t>
            </a:r>
            <a:r>
              <a:rPr lang="en-US" sz="2800" b="1" u="sng" dirty="0" smtClean="0">
                <a:solidFill>
                  <a:schemeClr val="bg1"/>
                </a:solidFill>
              </a:rPr>
              <a:t>./ </a:t>
            </a:r>
            <a:r>
              <a:rPr lang="en-US" sz="2800" b="1" u="sng" dirty="0" err="1" smtClean="0">
                <a:solidFill>
                  <a:schemeClr val="bg1"/>
                </a:solidFill>
              </a:rPr>
              <a:t>Hopsitals</a:t>
            </a:r>
            <a:r>
              <a:rPr lang="en-US" sz="2800" b="1" u="sng" dirty="0" smtClean="0">
                <a:solidFill>
                  <a:schemeClr val="bg1"/>
                </a:solidFill>
              </a:rPr>
              <a:t>/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514350" indent="-514350"/>
            <a:r>
              <a:rPr lang="en-US" sz="2800" b="1" dirty="0" err="1" smtClean="0">
                <a:solidFill>
                  <a:srgbClr val="FFFF00"/>
                </a:solidFill>
              </a:rPr>
              <a:t>Jio</a:t>
            </a:r>
            <a:r>
              <a:rPr lang="en-US" sz="2800" b="1" dirty="0" smtClean="0">
                <a:solidFill>
                  <a:srgbClr val="FFFF00"/>
                </a:solidFill>
              </a:rPr>
              <a:t> Phone </a:t>
            </a:r>
            <a:r>
              <a:rPr lang="en-US" sz="2800" b="1" dirty="0" smtClean="0">
                <a:solidFill>
                  <a:schemeClr val="bg1"/>
                </a:solidFill>
              </a:rPr>
              <a:t>.      </a:t>
            </a:r>
            <a:r>
              <a:rPr lang="en-US" sz="2800" b="1" dirty="0" err="1" smtClean="0">
                <a:solidFill>
                  <a:srgbClr val="FFFF00"/>
                </a:solidFill>
              </a:rPr>
              <a:t>Nano</a:t>
            </a:r>
            <a:r>
              <a:rPr lang="en-US" sz="2800" b="1" dirty="0" smtClean="0">
                <a:solidFill>
                  <a:srgbClr val="FFFF00"/>
                </a:solidFill>
              </a:rPr>
              <a:t> Car</a:t>
            </a:r>
            <a:r>
              <a:rPr lang="en-US" sz="2800" b="1" dirty="0" smtClean="0">
                <a:solidFill>
                  <a:schemeClr val="bg1"/>
                </a:solidFill>
              </a:rPr>
              <a:t>,     </a:t>
            </a:r>
            <a:r>
              <a:rPr lang="en-US" sz="2800" b="1" dirty="0" err="1" smtClean="0">
                <a:solidFill>
                  <a:srgbClr val="FFFF00"/>
                </a:solidFill>
              </a:rPr>
              <a:t>Dant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Karanti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</a:p>
        </p:txBody>
      </p:sp>
      <p:pic>
        <p:nvPicPr>
          <p:cNvPr id="1026" name="Picture 2" descr="E:\dant krant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3733800"/>
            <a:ext cx="3048000" cy="12004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 descr="E:\Dhiraj Online certificate\jio phon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234" y="4953000"/>
            <a:ext cx="2341515" cy="13870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6" descr="E:\download (4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71800" y="4648200"/>
            <a:ext cx="2628900" cy="17430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4 -0.07458  0.124 -0.16647  C 0.124 -0.07458  0.179 -0.00133  0.248 -0.00133  C 0.179 -0.00133  0.125 0.07458  0.125 0.16647  C 0.125 0.07458  0.069 0  0 0  Z" pathEditMode="relative" ptsTypes="">
                                      <p:cBhvr>
                                        <p:cTn id="11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1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990600"/>
            <a:ext cx="7696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solidFill>
                  <a:schemeClr val="bg1"/>
                </a:solidFill>
                <a:cs typeface="Aharoni" pitchFamily="2" charset="-79"/>
              </a:rPr>
              <a:t>5</a:t>
            </a:r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Creativity :- </a:t>
            </a: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New concept of ads</a:t>
            </a:r>
          </a:p>
          <a:p>
            <a:pPr>
              <a:buFont typeface="Wingdings" pitchFamily="2" charset="2"/>
              <a:buChar char="Ø"/>
            </a:pPr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Innovative / Unique things</a:t>
            </a:r>
          </a:p>
          <a:p>
            <a:pPr>
              <a:buFont typeface="Wingdings" pitchFamily="2" charset="2"/>
              <a:buChar char="Ø"/>
            </a:pPr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for example:- ZOO </a:t>
            </a:r>
            <a:r>
              <a:rPr lang="en-US" sz="3200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ZOO</a:t>
            </a:r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ads, Menthos </a:t>
            </a: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990600"/>
            <a:ext cx="7696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6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All pervasive:-</a:t>
            </a:r>
          </a:p>
          <a:p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Universal application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Applicable to business as well as     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Non-business organisation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examples:- SYBCOM admission 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              form and Notice ..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Attended Zoom meeting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7.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Target Market:- One can not sell everything to everyone.  </a:t>
            </a: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4" descr="E:\download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1905000"/>
            <a:ext cx="2533650" cy="18002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5" descr="E:\download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1828800"/>
            <a:ext cx="2024063" cy="20240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6" descr="E:\download (4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4495800"/>
            <a:ext cx="2628900" cy="17430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7" descr="E:\download (5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9000" y="4495800"/>
            <a:ext cx="2619375" cy="17430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 descr="E:\download (6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48400" y="4572000"/>
            <a:ext cx="2600325" cy="1752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4 -0.07458  0.124 -0.16647  C 0.124 -0.07458  0.179 -0.00133  0.248 -0.00133  C 0.179 -0.00133  0.125 0.07458  0.125 0.16647  C 0.125 0.07458  0.069 0  0 0  Z" pathEditMode="relative" ptsTypes="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4 -0.07458  0.124 -0.16647  C 0.124 -0.07458  0.179 -0.00133  0.248 -0.00133  C 0.179 -0.00133  0.125 0.07458  0.125 0.16647  C 0.125 0.07458  0.069 0  0 0  Z" pathEditMode="relative" ptsTypes="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4 -0.07458  0.124 -0.16647  C 0.124 -0.07458  0.179 -0.00133  0.248 -0.00133  C 0.179 -0.00133  0.125 0.07458  0.125 0.16647  C 0.125 0.07458  0.069 0  0 0  Z" pathEditMode="relative" ptsTypes="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8. 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Arts, Science &amp; Profession</a:t>
            </a: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Arts:- 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required skills &amp; Talent to prepare ad campaign</a:t>
            </a: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Science :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- It is part of social science which is basically deals with human being ( Customers)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Profession:- 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Now days due to tough competition in the market, for market share it is seeking helps from profession ad agencies    </a:t>
            </a: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9. 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Build Image:-</a:t>
            </a: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Increase Name and reputation of Brand.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Use Brand personalities to promote products like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Pappu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b="1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Paas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Ho Gaya– Cadbury dairy milk..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Harpic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– </a:t>
            </a:r>
            <a:r>
              <a:rPr lang="en-US" sz="3200" b="1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Akashay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Kumar  </a:t>
            </a:r>
          </a:p>
          <a:p>
            <a:pPr>
              <a:buFont typeface="Wingdings" pitchFamily="2" charset="2"/>
              <a:buChar char="Ø"/>
            </a:pPr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10. 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Create Awareness :- </a:t>
            </a: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Not only provide details but also 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Mention whether Environmentally friendly or not.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All contents /ingredients information.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Use of products 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Price &amp; Features of the </a:t>
            </a:r>
            <a:r>
              <a:rPr lang="en-US" sz="3200" b="1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products,etc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</a:t>
            </a:r>
          </a:p>
          <a:p>
            <a:pPr>
              <a:buFont typeface="Wingdings" pitchFamily="2" charset="2"/>
              <a:buChar char="Ø"/>
            </a:pPr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6" y="0"/>
            <a:ext cx="9145486" cy="6857999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11. 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Diverse groups</a:t>
            </a: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Primary applicable to Customers 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Other stakeholders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Wholesaler, Retailers, Supplier, etc,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Try to covert Audience into prospects    </a:t>
            </a:r>
          </a:p>
          <a:p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and prospects into customers </a:t>
            </a:r>
          </a:p>
          <a:p>
            <a:pPr>
              <a:buFont typeface="Wingdings" pitchFamily="2" charset="2"/>
              <a:buChar char="Ø"/>
            </a:pPr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0" y="1"/>
            <a:ext cx="9144000" cy="6857999"/>
          </a:xfrm>
        </p:spPr>
      </p:pic>
      <p:sp>
        <p:nvSpPr>
          <p:cNvPr id="11" name="TextBox 10"/>
          <p:cNvSpPr txBox="1"/>
          <p:nvPr/>
        </p:nvSpPr>
        <p:spPr>
          <a:xfrm>
            <a:off x="914400" y="1143000"/>
            <a:ext cx="7848600" cy="193899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Chapter -</a:t>
            </a:r>
            <a:r>
              <a:rPr lang="en-US" sz="4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3</a:t>
            </a:r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Marketing Decision –II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(Place and Promotion)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4114800"/>
            <a:ext cx="7848600" cy="70788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Promotion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12. 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Elements of marketing mix </a:t>
            </a: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Marketing Mix means “</a:t>
            </a:r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4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P”S 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Product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Price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Place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Promotion </a:t>
            </a:r>
          </a:p>
          <a:p>
            <a:pPr>
              <a:buFont typeface="Wingdings" pitchFamily="2" charset="2"/>
              <a:buChar char="Ø"/>
            </a:pPr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6" cy="6857999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10926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13. 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Facilities to the customers  </a:t>
            </a: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To help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Provide all details like price ,      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features, quality, etc,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Easy for customers to select right product as per requirement / budget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example:-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iphone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:- Luxury mobile/ Best quality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Selfy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camera :- </a:t>
            </a:r>
            <a:r>
              <a:rPr lang="en-US" sz="3200" b="1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Oppo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Phone </a:t>
            </a:r>
          </a:p>
          <a:p>
            <a:pPr>
              <a:buFont typeface="Wingdings" pitchFamily="2" charset="2"/>
              <a:buChar char="Ø"/>
            </a:pPr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1295400" y="304800"/>
            <a:ext cx="6934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Features/Characteristics/ Natures/ Objectives/Essential </a:t>
            </a:r>
            <a:endParaRPr lang="en-US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981670"/>
            <a:ext cx="525780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Shortcut to remember ) </a:t>
            </a:r>
          </a:p>
          <a:p>
            <a:pPr algn="ctr"/>
            <a:r>
              <a:rPr lang="en-US" b="1" dirty="0" smtClean="0">
                <a:latin typeface="Aharoni" pitchFamily="2" charset="-79"/>
                <a:cs typeface="Aharoni" pitchFamily="2" charset="-79"/>
              </a:rPr>
              <a:t>Definition has 4 features point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 +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CAT   ABCDEF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2133600"/>
            <a:ext cx="8610600" cy="437042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/>
              <a:t>1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) Paid form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2)  Non personal presentation                 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Definition has</a:t>
            </a:r>
            <a:r>
              <a:rPr lang="en-US" sz="2000" b="1" dirty="0" smtClean="0">
                <a:cs typeface="Aharoni" pitchFamily="2" charset="-79"/>
              </a:rPr>
              <a:t> 4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features point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                                                                                                      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3)  Ideas, goods and service                                                     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4)  Indentified Sponsors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5)  Creativity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6)  All pervasive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7)  Target Market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8)  Arts, Science &amp; Profession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9)   Build Image                                                                    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CAT, ABCDEF</a:t>
            </a:r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10)  Create awareness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11)  Diverse groups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12)  Elements of marketing mix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13)  Facilities to the customers</a:t>
            </a:r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                             </a:t>
            </a:r>
            <a:endParaRPr lang="en-US" sz="20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3200400" y="2667000"/>
            <a:ext cx="2133600" cy="9906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4191000" y="3886200"/>
            <a:ext cx="2209800" cy="24384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1524000" y="990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0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685800" y="762000"/>
            <a:ext cx="777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hlinkClick r:id="rId3"/>
              </a:rPr>
              <a:t>https://forms.gle/Xqvykv5vfEi1zpyF7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(Mention date at last point)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457200"/>
            <a:ext cx="838200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Aharoni" pitchFamily="2" charset="-79"/>
                <a:cs typeface="Aharoni" pitchFamily="2" charset="-79"/>
              </a:rPr>
              <a:t>Meaning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and Definition of 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Marketing Mix?</a:t>
            </a:r>
            <a:endParaRPr lang="en-US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447800"/>
            <a:ext cx="8458200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Meaning:- Marketing mix means of Combination of </a:t>
            </a:r>
          </a:p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“</a:t>
            </a:r>
            <a:r>
              <a:rPr lang="en-US" sz="2400" b="1" dirty="0" smtClean="0">
                <a:cs typeface="Aharoni" pitchFamily="2" charset="-79"/>
              </a:rPr>
              <a:t>4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Ps” i.e. Product, Price, Place &amp; Promotion  </a:t>
            </a:r>
          </a:p>
          <a:p>
            <a:pPr algn="ctr"/>
            <a:endParaRPr lang="en-US" sz="2400" dirty="0"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2400" dirty="0" smtClean="0"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Definition:- In 1960, E. Jerome McCarthy defines </a:t>
            </a:r>
          </a:p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“The basis of Marketing operations is the co-ordination of four key variables, namely : Product, Price, Place and Promotion”. 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0" y="5486400"/>
            <a:ext cx="5791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( Way to remember :- -co-ordination of four key variables, 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76200" y="304800"/>
            <a:ext cx="92964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Q.6 Elements of promotion Mix</a:t>
            </a:r>
            <a:endParaRPr lang="en-US" sz="24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664256"/>
            <a:ext cx="7772400" cy="20005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    Meaning :-                                               </a:t>
            </a:r>
            <a:endParaRPr lang="en-US" sz="2800" b="1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/>
              <a:t>Communication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To make aware the customers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Publicity or    propaganda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76200" y="304800"/>
            <a:ext cx="92964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Q.6 Elements of promotion Mix</a:t>
            </a:r>
            <a:endParaRPr lang="en-US" sz="24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664256"/>
            <a:ext cx="7772400" cy="480131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        </a:t>
            </a:r>
            <a:endParaRPr lang="en-US" b="1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/>
              <a:t>Advertising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200" dirty="0" smtClean="0"/>
              <a:t> Salesmanship 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200" dirty="0" smtClean="0"/>
              <a:t>Sales promotion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200" dirty="0" smtClean="0"/>
              <a:t> Publicity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200" dirty="0" smtClean="0"/>
              <a:t> Sponsorship 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200" dirty="0" smtClean="0"/>
              <a:t>Public relationship 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200" dirty="0" smtClean="0"/>
              <a:t> Packaging 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200" dirty="0" smtClean="0"/>
              <a:t> Direct Marketing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200" dirty="0" smtClean="0"/>
              <a:t> Trade fair and Exhibition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cxnSp>
        <p:nvCxnSpPr>
          <p:cNvPr id="22" name="Straight Arrow Connector 21"/>
          <p:cNvCxnSpPr/>
          <p:nvPr/>
        </p:nvCxnSpPr>
        <p:spPr>
          <a:xfrm>
            <a:off x="6248400" y="6018212"/>
            <a:ext cx="1752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295400" y="1219200"/>
            <a:ext cx="75438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28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2323" y="609600"/>
            <a:ext cx="8879355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4"/>
          </a:xfrm>
        </p:spPr>
      </p:pic>
      <p:sp>
        <p:nvSpPr>
          <p:cNvPr id="3" name="TextBox 2"/>
          <p:cNvSpPr txBox="1"/>
          <p:nvPr/>
        </p:nvSpPr>
        <p:spPr>
          <a:xfrm>
            <a:off x="228600" y="533400"/>
            <a:ext cx="838200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Q.</a:t>
            </a:r>
            <a:r>
              <a:rPr lang="en-US" sz="2400" b="1" dirty="0" smtClean="0">
                <a:cs typeface="Aharoni" pitchFamily="2" charset="-79"/>
              </a:rPr>
              <a:t>1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Write Meaning, Definition and Features of Advertising </a:t>
            </a:r>
          </a:p>
          <a:p>
            <a:pPr algn="ctr"/>
            <a:endParaRPr lang="en-US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447800"/>
            <a:ext cx="8458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Meaning:- </a:t>
            </a:r>
            <a:r>
              <a:rPr lang="en-US" sz="2400" dirty="0" smtClean="0">
                <a:solidFill>
                  <a:schemeClr val="bg1"/>
                </a:solidFill>
              </a:rPr>
              <a:t>The word advertising comes from </a:t>
            </a:r>
            <a:r>
              <a:rPr lang="en-US" sz="2400" b="1" dirty="0" smtClean="0">
                <a:solidFill>
                  <a:srgbClr val="FFFF00"/>
                </a:solidFill>
              </a:rPr>
              <a:t>Latin word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“</a:t>
            </a:r>
            <a:r>
              <a:rPr lang="en-US" sz="2400" b="1" dirty="0" err="1" smtClean="0">
                <a:solidFill>
                  <a:srgbClr val="FFFF00"/>
                </a:solidFill>
              </a:rPr>
              <a:t>Advertere</a:t>
            </a:r>
            <a:r>
              <a:rPr lang="en-US" sz="2400" b="1" dirty="0" smtClean="0">
                <a:solidFill>
                  <a:srgbClr val="FFFF00"/>
                </a:solidFill>
              </a:rPr>
              <a:t>”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which means </a:t>
            </a:r>
            <a:r>
              <a:rPr lang="en-US" sz="2400" b="1" dirty="0" smtClean="0">
                <a:solidFill>
                  <a:srgbClr val="FFFF00"/>
                </a:solidFill>
              </a:rPr>
              <a:t>to turn the mind towards </a:t>
            </a:r>
            <a:r>
              <a:rPr lang="en-US" sz="2400" dirty="0" smtClean="0">
                <a:solidFill>
                  <a:schemeClr val="bg1"/>
                </a:solidFill>
              </a:rPr>
              <a:t>. 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The primary goal of advertising is to attract attention of audience and induce them to purchase advertising products and services.</a:t>
            </a:r>
          </a:p>
          <a:p>
            <a:pPr algn="ctr"/>
            <a:endParaRPr lang="en-US" sz="2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Definition:- </a:t>
            </a:r>
            <a:r>
              <a:rPr lang="en-US" sz="2400" dirty="0" smtClean="0"/>
              <a:t>       </a:t>
            </a:r>
            <a:r>
              <a:rPr lang="en-US" sz="2400" b="1" dirty="0" smtClean="0">
                <a:solidFill>
                  <a:srgbClr val="FFFF00"/>
                </a:solidFill>
              </a:rPr>
              <a:t>Definition AMA defines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/>
              <a:t>(American Marketing </a:t>
            </a:r>
          </a:p>
          <a:p>
            <a:r>
              <a:rPr lang="en-US" sz="2400" dirty="0" smtClean="0"/>
              <a:t>                                                                             Association)</a:t>
            </a:r>
          </a:p>
          <a:p>
            <a:r>
              <a:rPr lang="en-US" sz="2400" dirty="0" smtClean="0"/>
              <a:t>                              “Any </a:t>
            </a:r>
            <a:r>
              <a:rPr lang="en-US" sz="2400" b="1" u="sng" dirty="0" smtClean="0">
                <a:solidFill>
                  <a:srgbClr val="FFFF00"/>
                </a:solidFill>
              </a:rPr>
              <a:t>paid form</a:t>
            </a:r>
            <a:r>
              <a:rPr lang="en-US" sz="2400" u="sng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/>
              <a:t>of </a:t>
            </a:r>
            <a:r>
              <a:rPr lang="en-US" sz="2400" b="1" u="sng" dirty="0" smtClean="0">
                <a:solidFill>
                  <a:srgbClr val="FFFF00"/>
                </a:solidFill>
              </a:rPr>
              <a:t>Non personal presentation</a:t>
            </a:r>
            <a:r>
              <a:rPr lang="en-US" sz="2400" dirty="0" smtClean="0">
                <a:solidFill>
                  <a:srgbClr val="FFFF00"/>
                </a:solidFill>
              </a:rPr>
              <a:t>,       </a:t>
            </a:r>
          </a:p>
          <a:p>
            <a:r>
              <a:rPr lang="en-US" sz="2400" dirty="0" smtClean="0"/>
              <a:t>                                Promotion of </a:t>
            </a:r>
            <a:r>
              <a:rPr lang="en-US" sz="2400" b="1" u="sng" dirty="0" smtClean="0">
                <a:solidFill>
                  <a:srgbClr val="FFFF00"/>
                </a:solidFill>
              </a:rPr>
              <a:t>ideas, goods and service</a:t>
            </a:r>
            <a:r>
              <a:rPr lang="en-US" sz="2400" u="sng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/>
              <a:t>by an </a:t>
            </a:r>
          </a:p>
          <a:p>
            <a:r>
              <a:rPr lang="en-US" sz="2400" b="1" dirty="0" smtClean="0"/>
              <a:t>                                </a:t>
            </a:r>
            <a:r>
              <a:rPr lang="en-US" sz="2400" b="1" u="sng" dirty="0" smtClean="0">
                <a:solidFill>
                  <a:srgbClr val="FFFF00"/>
                </a:solidFill>
              </a:rPr>
              <a:t>indentified sponsor.” </a:t>
            </a:r>
            <a:endParaRPr lang="en-US" sz="2400" u="sng" dirty="0" smtClean="0">
              <a:solidFill>
                <a:srgbClr val="FFFF00"/>
              </a:solidFill>
            </a:endParaRPr>
          </a:p>
          <a:p>
            <a:pPr algn="ctr"/>
            <a:endParaRPr lang="en-US" sz="2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1295400" y="304800"/>
            <a:ext cx="6934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Features/Characteristics/ Natures/ Objectives/Essential </a:t>
            </a:r>
            <a:endParaRPr lang="en-US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981670"/>
            <a:ext cx="525780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Shortcut to remember ) </a:t>
            </a:r>
          </a:p>
          <a:p>
            <a:pPr algn="ctr"/>
            <a:r>
              <a:rPr lang="en-US" b="1" dirty="0" smtClean="0">
                <a:latin typeface="Aharoni" pitchFamily="2" charset="-79"/>
                <a:cs typeface="Aharoni" pitchFamily="2" charset="-79"/>
              </a:rPr>
              <a:t>Definition has 4 features point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 +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CAT   ABCDEF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2133600"/>
            <a:ext cx="8610600" cy="437042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/>
              <a:t>1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) Paid form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2)  Non personal presentation                 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Definition has</a:t>
            </a:r>
            <a:r>
              <a:rPr lang="en-US" sz="2000" b="1" dirty="0" smtClean="0">
                <a:cs typeface="Aharoni" pitchFamily="2" charset="-79"/>
              </a:rPr>
              <a:t> 4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features point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                                                                                                      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3)  Ideas, goods and service                                                     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4)  Indentified Sponsors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5)  Creativity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6)  All pervasive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7)  Target Market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8)  Arts, Science &amp; Profession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9)   Build Image                                                                    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CAT, ABCDEF</a:t>
            </a:r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10)  Create awareness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11)  Diverse groups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12)  Elements of marketing mix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13)  Facilities to the customers</a:t>
            </a:r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                             </a:t>
            </a:r>
            <a:endParaRPr lang="en-US" sz="20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3200400" y="2667000"/>
            <a:ext cx="2133600" cy="9906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4191000" y="3886200"/>
            <a:ext cx="2209800" cy="24384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cs typeface="Aharoni" pitchFamily="2" charset="-79"/>
              </a:rPr>
              <a:t>1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</a:t>
            </a:r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Paid Form  </a:t>
            </a: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It is paid form concept.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Advertiser/Seller/Manufacture/Real </a:t>
            </a:r>
          </a:p>
          <a:p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   Owner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Adverting Campaign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Media 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Publicity is not paid form.</a:t>
            </a:r>
            <a:endParaRPr lang="en-US" sz="2800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877</Words>
  <Application>Microsoft Office PowerPoint</Application>
  <PresentationFormat>On-screen Show (4:3)</PresentationFormat>
  <Paragraphs>248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72</cp:revision>
  <dcterms:created xsi:type="dcterms:W3CDTF">2020-06-02T07:05:21Z</dcterms:created>
  <dcterms:modified xsi:type="dcterms:W3CDTF">2021-09-09T07:59:56Z</dcterms:modified>
</cp:coreProperties>
</file>