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82" r:id="rId5"/>
    <p:sldId id="317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274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7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cs typeface="Aharoni" pitchFamily="2" charset="-79"/>
              </a:rPr>
              <a:t>2.</a:t>
            </a:r>
            <a:r>
              <a:rPr lang="en-US" sz="2800" b="1" u="sng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Non personal presentation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non personal presentation of commercial message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basic objectives to convey advertising messages to the audience and induce them to purchase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advertising products/services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Salesmanship is personal form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.Ideas, Goods and Services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Goods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Tangible things such as Mobile, Car, Soap, etc.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Services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Intangible Services such as Banking, Telecommunication, Insurance, etc.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Ideas:-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Pulse polio campaign, Blood donation, Save Girl child, Stay Safe &amp; Stay Home ---- Corona Awareness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 startAt="4"/>
            </a:pPr>
            <a:r>
              <a:rPr lang="en-US" sz="28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Indentified sponsors:-</a:t>
            </a:r>
          </a:p>
          <a:p>
            <a:pPr marL="514350" indent="-514350">
              <a:buFontTx/>
              <a:buAutoNum type="arabicPeriod" startAt="4"/>
            </a:pPr>
            <a:endParaRPr lang="en-US" sz="2800" b="1" u="sng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For Example :- The  Owner/ Seller/ Manufacture/    </a:t>
            </a: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</a:t>
            </a:r>
            <a:r>
              <a:rPr lang="en-US" sz="2800" b="1" u="sng" dirty="0" smtClean="0">
                <a:solidFill>
                  <a:schemeClr val="bg1"/>
                </a:solidFill>
              </a:rPr>
              <a:t>Retailer/ </a:t>
            </a:r>
            <a:r>
              <a:rPr lang="en-US" sz="2800" b="1" u="sng" dirty="0" err="1" smtClean="0">
                <a:solidFill>
                  <a:schemeClr val="bg1"/>
                </a:solidFill>
              </a:rPr>
              <a:t>Govt.Orgn</a:t>
            </a:r>
            <a:r>
              <a:rPr lang="en-US" sz="2800" b="1" u="sng" dirty="0" smtClean="0">
                <a:solidFill>
                  <a:schemeClr val="bg1"/>
                </a:solidFill>
              </a:rPr>
              <a:t>./ </a:t>
            </a:r>
            <a:r>
              <a:rPr lang="en-US" sz="2800" b="1" u="sng" dirty="0" err="1" smtClean="0">
                <a:solidFill>
                  <a:schemeClr val="bg1"/>
                </a:solidFill>
              </a:rPr>
              <a:t>Hopsitals</a:t>
            </a:r>
            <a:r>
              <a:rPr lang="en-US" sz="2800" b="1" u="sng" dirty="0" smtClean="0">
                <a:solidFill>
                  <a:schemeClr val="bg1"/>
                </a:solidFill>
              </a:rPr>
              <a:t>/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dirty="0" err="1" smtClean="0">
                <a:solidFill>
                  <a:srgbClr val="FFFF00"/>
                </a:solidFill>
              </a:rPr>
              <a:t>Jio</a:t>
            </a:r>
            <a:r>
              <a:rPr lang="en-US" sz="2800" b="1" dirty="0" smtClean="0">
                <a:solidFill>
                  <a:srgbClr val="FFFF00"/>
                </a:solidFill>
              </a:rPr>
              <a:t> Phone </a:t>
            </a:r>
            <a:r>
              <a:rPr lang="en-US" sz="2800" b="1" dirty="0" smtClean="0">
                <a:solidFill>
                  <a:schemeClr val="bg1"/>
                </a:solidFill>
              </a:rPr>
              <a:t>.      </a:t>
            </a:r>
            <a:r>
              <a:rPr lang="en-US" sz="2800" b="1" dirty="0" err="1" smtClean="0">
                <a:solidFill>
                  <a:srgbClr val="FFFF00"/>
                </a:solidFill>
              </a:rPr>
              <a:t>Nano</a:t>
            </a:r>
            <a:r>
              <a:rPr lang="en-US" sz="2800" b="1" dirty="0" smtClean="0">
                <a:solidFill>
                  <a:srgbClr val="FFFF00"/>
                </a:solidFill>
              </a:rPr>
              <a:t> Car</a:t>
            </a:r>
            <a:r>
              <a:rPr lang="en-US" sz="2800" b="1" dirty="0" smtClean="0">
                <a:solidFill>
                  <a:schemeClr val="bg1"/>
                </a:solidFill>
              </a:rPr>
              <a:t>,     </a:t>
            </a:r>
            <a:r>
              <a:rPr lang="en-US" sz="2800" b="1" dirty="0" err="1" smtClean="0">
                <a:solidFill>
                  <a:srgbClr val="FFFF00"/>
                </a:solidFill>
              </a:rPr>
              <a:t>Dant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Karanti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026" name="Picture 2" descr="E:\dant kran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733800"/>
            <a:ext cx="3048000" cy="1200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E:\Dhiraj Online certificate\jio ph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234" y="4953000"/>
            <a:ext cx="2341515" cy="1387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6" descr="E: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648200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  <a:cs typeface="Aharoni" pitchFamily="2" charset="-79"/>
              </a:rPr>
              <a:t>5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Creativity :-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New concept of ads</a:t>
            </a: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Innovative / Unique things</a:t>
            </a: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example:- ZOO </a:t>
            </a:r>
            <a:r>
              <a:rPr lang="en-US" sz="3200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ads, Menthos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6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All pervasive:-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Universal application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Applicable to business as well as    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Non-business organisation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examples:- SYBCOM admission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form and Notice ..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Attended Zoom meeting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7.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Target Market:- One can not sell everything to everyone. 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4" descr="E: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905000"/>
            <a:ext cx="2533650" cy="1800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E: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828800"/>
            <a:ext cx="2024063" cy="20240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E: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E:\download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495800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E:\download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4572000"/>
            <a:ext cx="2600325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8.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Arts, Science &amp; Profession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Arts:-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required skills &amp; Talent to prepare ad campaign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Science :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It is part of social science which is basically deals with human being ( Customers)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Profession:-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Now days due to tough competition in the market, for market share it is seeking helps from profession ad agencies   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9.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Build Image:-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Increase Name and reputation of Brand.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Use Brand personalities to promote products like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Pappu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Paas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Ho Gaya– Cadbury dairy milk..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Harpic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–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Akashay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Kumar 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10.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Create Awareness :-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Not only provide details but also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Mention whether Environmentally friendly or not.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contents /ingredients information.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Use of products 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&amp; Features of the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products,etc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6" y="0"/>
            <a:ext cx="9145486" cy="6857999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11.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Diverse groups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Primary applicable to Customers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Other stakeholders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Wholesaler, Retailers, Supplier, etc,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Try to covert Audience into prospects    </a:t>
            </a:r>
          </a:p>
          <a:p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and prospects into customers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914400" y="1143000"/>
            <a:ext cx="7848600" cy="193899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Chapter -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Decision –II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(Place and Promotion)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78486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Promotion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12.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Elements of marketing mix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Marketing Mix means “</a:t>
            </a:r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4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P”S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Product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Place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Promotion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7999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13.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Facilities to the customers 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To help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Provide all details like price ,     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features, quality, etc,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Easy for customers to select right product as per requirement / budget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example:-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iphone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:- Luxury mobile/ Best quality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Selfy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camera :- </a:t>
            </a:r>
            <a:r>
              <a:rPr lang="en-US" sz="3200" b="1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Oppo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Phone </a:t>
            </a:r>
          </a:p>
          <a:p>
            <a:pPr>
              <a:buFont typeface="Wingdings" pitchFamily="2" charset="2"/>
              <a:buChar char="Ø"/>
            </a:pPr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Features/Characteristics/ Natures/ Objectives/Essential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81670"/>
            <a:ext cx="5257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Definition has 4 features point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+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CAT   ABCDEF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3704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Paid form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 Non personal presentation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Definition has</a:t>
            </a:r>
            <a:r>
              <a:rPr lang="en-US" sz="2000" b="1" dirty="0" smtClean="0">
                <a:cs typeface="Aharoni" pitchFamily="2" charset="-79"/>
              </a:rPr>
              <a:t> 4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features point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 Ideas, goods and service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 Indentified Sponsors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 Creativity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 All pervasive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 Target Market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 Arts, Science &amp; Profession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9)   Build Image               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CAT, ABCDEF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10)  Create awareness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11)  Diverse groups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12)  Elements of marketing mix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13)  Facilities to the customers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200400" y="26670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191000" y="3886200"/>
            <a:ext cx="2209800" cy="24384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990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haroni" pitchFamily="2" charset="-79"/>
                <a:cs typeface="Aharoni" pitchFamily="2" charset="-79"/>
              </a:rPr>
              <a:t>Meaning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and Definition of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Marketing Mix?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Meaning:- Marketing mix means of Combination of 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en-US" sz="2400" b="1" dirty="0" smtClean="0">
                <a:cs typeface="Aharoni" pitchFamily="2" charset="-79"/>
              </a:rPr>
              <a:t>4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Ps” i.e. Product, Price, Place &amp; Promotion  </a:t>
            </a:r>
          </a:p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Definition:- In 1960, E. Jerome McCarthy defines 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“The basis of Marketing operations is the co-ordination of four key variables, namely : Product, Price, Place and Promotion”.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486400"/>
            <a:ext cx="5791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 Way to remember :- -co-ordination of four key variables,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76200" y="304800"/>
            <a:ext cx="9296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Q.6 Elements of promotion Mix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64256"/>
            <a:ext cx="7772400" cy="20005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   Meaning :-                                               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Communication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To make aware the customers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Publicity or    propaganda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76200" y="304800"/>
            <a:ext cx="9296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Q.6 Elements of promotion Mix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64256"/>
            <a:ext cx="7772400" cy="4801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Advertising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 Salesmanship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Sales promotion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 Publicity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 Sponsorship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Public relationship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 Packaging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 Direct Marketing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 Trade fair and Exhibition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cxnSp>
        <p:nvCxnSpPr>
          <p:cNvPr id="22" name="Straight Arrow Connector 21"/>
          <p:cNvCxnSpPr/>
          <p:nvPr/>
        </p:nvCxnSpPr>
        <p:spPr>
          <a:xfrm>
            <a:off x="6248400" y="6018212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95400" y="1219200"/>
            <a:ext cx="7543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323" y="609600"/>
            <a:ext cx="887935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cs typeface="Aharoni" pitchFamily="2" charset="-79"/>
              </a:rPr>
              <a:t>1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Write Meaning, Definition and Features of Advertising 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</a:rPr>
              <a:t>The word advertising comes from </a:t>
            </a:r>
            <a:r>
              <a:rPr lang="en-US" sz="2400" b="1" dirty="0" smtClean="0">
                <a:solidFill>
                  <a:srgbClr val="FFFF00"/>
                </a:solidFill>
              </a:rPr>
              <a:t>Latin word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“</a:t>
            </a:r>
            <a:r>
              <a:rPr lang="en-US" sz="2400" b="1" dirty="0" err="1" smtClean="0">
                <a:solidFill>
                  <a:srgbClr val="FFFF00"/>
                </a:solidFill>
              </a:rPr>
              <a:t>Advertere</a:t>
            </a:r>
            <a:r>
              <a:rPr lang="en-US" sz="2400" b="1" dirty="0" smtClean="0">
                <a:solidFill>
                  <a:srgbClr val="FFFF00"/>
                </a:solidFill>
              </a:rPr>
              <a:t>”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which means </a:t>
            </a:r>
            <a:r>
              <a:rPr lang="en-US" sz="2400" b="1" dirty="0" smtClean="0">
                <a:solidFill>
                  <a:srgbClr val="FFFF00"/>
                </a:solidFill>
              </a:rPr>
              <a:t>to turn the mind towards 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primary goal of advertising is to attract attention of audience and induce them to purchase advertising products and services.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Definition:- </a:t>
            </a:r>
            <a:r>
              <a:rPr lang="en-US" sz="2400" dirty="0" smtClean="0"/>
              <a:t>       </a:t>
            </a:r>
            <a:r>
              <a:rPr lang="en-US" sz="2400" b="1" dirty="0" smtClean="0">
                <a:solidFill>
                  <a:srgbClr val="FFFF00"/>
                </a:solidFill>
              </a:rPr>
              <a:t>Definition AMA defines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(American Marketing </a:t>
            </a:r>
          </a:p>
          <a:p>
            <a:r>
              <a:rPr lang="en-US" sz="2400" dirty="0" smtClean="0"/>
              <a:t>                                                                             Association)</a:t>
            </a:r>
          </a:p>
          <a:p>
            <a:r>
              <a:rPr lang="en-US" sz="2400" dirty="0" smtClean="0"/>
              <a:t>                              “Any </a:t>
            </a:r>
            <a:r>
              <a:rPr lang="en-US" sz="2400" b="1" u="sng" dirty="0" smtClean="0">
                <a:solidFill>
                  <a:srgbClr val="FFFF00"/>
                </a:solidFill>
              </a:rPr>
              <a:t>paid form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b="1" u="sng" dirty="0" smtClean="0">
                <a:solidFill>
                  <a:srgbClr val="FFFF00"/>
                </a:solidFill>
              </a:rPr>
              <a:t>Non personal presentation</a:t>
            </a:r>
            <a:r>
              <a:rPr lang="en-US" sz="2400" dirty="0" smtClean="0">
                <a:solidFill>
                  <a:srgbClr val="FFFF00"/>
                </a:solidFill>
              </a:rPr>
              <a:t>,       </a:t>
            </a:r>
          </a:p>
          <a:p>
            <a:r>
              <a:rPr lang="en-US" sz="2400" dirty="0" smtClean="0"/>
              <a:t>                                Promotion of </a:t>
            </a:r>
            <a:r>
              <a:rPr lang="en-US" sz="2400" b="1" u="sng" dirty="0" smtClean="0">
                <a:solidFill>
                  <a:srgbClr val="FFFF00"/>
                </a:solidFill>
              </a:rPr>
              <a:t>ideas, goods and service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by an </a:t>
            </a:r>
          </a:p>
          <a:p>
            <a:r>
              <a:rPr lang="en-US" sz="2400" b="1" dirty="0" smtClean="0"/>
              <a:t>                                </a:t>
            </a:r>
            <a:r>
              <a:rPr lang="en-US" sz="2400" b="1" u="sng" dirty="0" smtClean="0">
                <a:solidFill>
                  <a:srgbClr val="FFFF00"/>
                </a:solidFill>
              </a:rPr>
              <a:t>indentified sponsor.” 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Features/Characteristics/ Natures/ Objectives/Essential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81670"/>
            <a:ext cx="5257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Definition has 4 features point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+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CAT   ABCDEF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3704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Paid form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 Non personal presentation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Definition has</a:t>
            </a:r>
            <a:r>
              <a:rPr lang="en-US" sz="2000" b="1" dirty="0" smtClean="0">
                <a:cs typeface="Aharoni" pitchFamily="2" charset="-79"/>
              </a:rPr>
              <a:t> 4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features point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 Ideas, goods and service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 Indentified Sponsors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 Creativity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 All pervasive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 Target Market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 Arts, Science &amp; Profession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9)   Build Image               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CAT, ABCDEF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10)  Create awareness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11)  Diverse groups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12)  Elements of marketing mix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13)  Facilities to the customers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200400" y="26670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191000" y="3886200"/>
            <a:ext cx="2209800" cy="24384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cs typeface="Aharoni" pitchFamily="2" charset="-79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Paid Form 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 is paid form concept.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Advertiser/Seller/Manufacture/Real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Owner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Adverting Campaign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Publicity is not paid form.</a:t>
            </a:r>
            <a:endParaRPr lang="en-US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877</Words>
  <Application>Microsoft Office PowerPoint</Application>
  <PresentationFormat>On-screen Show (4:3)</PresentationFormat>
  <Paragraphs>248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72</cp:revision>
  <dcterms:created xsi:type="dcterms:W3CDTF">2020-06-02T07:05:21Z</dcterms:created>
  <dcterms:modified xsi:type="dcterms:W3CDTF">2021-09-09T07:59:56Z</dcterms:modified>
</cp:coreProperties>
</file>